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1" autoAdjust="0"/>
    <p:restoredTop sz="94660" autoAdjust="0"/>
  </p:normalViewPr>
  <p:slideViewPr>
    <p:cSldViewPr snapToGrid="0">
      <p:cViewPr>
        <p:scale>
          <a:sx n="34" d="100"/>
          <a:sy n="34" d="100"/>
        </p:scale>
        <p:origin x="456" y="23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9" d="100"/>
          <a:sy n="79" d="100"/>
        </p:scale>
        <p:origin x="2355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0DB3F-31B2-43CA-BCA9-8B8F7E214016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5BC3A-6E5E-4111-8078-B41341C14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8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5BC3A-6E5E-4111-8078-B41341C14D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0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5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2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7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0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1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6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7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E4D4-1556-4F92-98C7-DCC9F243D339}" type="datetimeFigureOut">
              <a:rPr lang="en-US" smtClean="0"/>
              <a:pPr/>
              <a:t>2/14/17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8BF4-A53B-477A-BF54-4CC7D98F3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9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588" y="6699579"/>
            <a:ext cx="14017752" cy="154173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normAutofit fontScale="62500" lnSpcReduction="20000"/>
          </a:bodyPr>
          <a:lstStyle/>
          <a:p>
            <a:r>
              <a:rPr lang="en-US" sz="6000" dirty="0">
                <a:solidFill>
                  <a:schemeClr val="accent4">
                    <a:lumMod val="20000"/>
                    <a:lumOff val="80000"/>
                  </a:schemeClr>
                </a:solidFill>
                <a:ea typeface="Wingdings"/>
                <a:cs typeface="Wingdings"/>
                <a:sym typeface="Wingdings"/>
              </a:rPr>
              <a:t>To investigate the single stage treatment of osteochondral lesions of the talus (OLTs) with a combination of mesenchymal stem cells (MSCs) and micronized cartilage matrix (MCM)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0" y="0"/>
            <a:ext cx="43891200" cy="5486400"/>
          </a:xfrm>
          <a:prstGeom prst="rect">
            <a:avLst/>
          </a:prstGeom>
          <a:solidFill>
            <a:schemeClr val="bg1"/>
          </a:solidFill>
        </p:spPr>
        <p:txBody>
          <a:bodyPr wrap="square" lIns="6126480" rtlCol="0">
            <a:normAutofit/>
          </a:bodyPr>
          <a:lstStyle/>
          <a:p>
            <a:pPr algn="ctr"/>
            <a:r>
              <a:rPr lang="en-US" sz="12000" dirty="0"/>
              <a:t>Effects of Micronized Cartilage Matrix on Cartilage Repair in </a:t>
            </a:r>
          </a:p>
          <a:p>
            <a:pPr algn="ctr"/>
            <a:r>
              <a:rPr lang="en-US" sz="12000" dirty="0"/>
              <a:t>Osteochondral Lesions of the Talus</a:t>
            </a:r>
          </a:p>
          <a:p>
            <a:pPr algn="ctr"/>
            <a:r>
              <a:rPr lang="en-US" sz="4800" dirty="0"/>
              <a:t>Sohni Singh</a:t>
            </a:r>
            <a:r>
              <a:rPr lang="en-US" sz="4800" baseline="30000" dirty="0"/>
              <a:t>1</a:t>
            </a:r>
            <a:r>
              <a:rPr lang="en-US" sz="4800" dirty="0"/>
              <a:t>, Connor Nathe</a:t>
            </a:r>
            <a:r>
              <a:rPr lang="en-US" sz="4800" baseline="30000" dirty="0"/>
              <a:t>2</a:t>
            </a:r>
            <a:r>
              <a:rPr lang="en-US" sz="4800" dirty="0"/>
              <a:t>, Evan Lian</a:t>
            </a:r>
            <a:r>
              <a:rPr lang="en-US" sz="4800" baseline="30000" dirty="0"/>
              <a:t>3</a:t>
            </a:r>
            <a:r>
              <a:rPr lang="en-US" sz="4800" dirty="0"/>
              <a:t>, Jeff Lu</a:t>
            </a:r>
            <a:r>
              <a:rPr lang="en-US" sz="4800" baseline="30000" dirty="0"/>
              <a:t>1</a:t>
            </a:r>
            <a:r>
              <a:rPr lang="en-US" sz="4800" dirty="0"/>
              <a:t>, Alvin Shieh MD,</a:t>
            </a:r>
            <a:r>
              <a:rPr lang="en-US" sz="4800" baseline="30000" dirty="0"/>
              <a:t>1</a:t>
            </a:r>
            <a:r>
              <a:rPr lang="en-US" sz="4800" dirty="0"/>
              <a:t> Dominik </a:t>
            </a:r>
            <a:r>
              <a:rPr lang="en-US" sz="4800" dirty="0"/>
              <a:t>Haudenschild</a:t>
            </a:r>
            <a:r>
              <a:rPr lang="en-US" sz="4800" dirty="0"/>
              <a:t> PhD</a:t>
            </a:r>
            <a:r>
              <a:rPr lang="en-US" sz="4800" baseline="30000" dirty="0"/>
              <a:t>1</a:t>
            </a:r>
            <a:r>
              <a:rPr lang="en-US" sz="4800" dirty="0"/>
              <a:t>, Eric Giza MD</a:t>
            </a:r>
            <a:r>
              <a:rPr lang="en-US" sz="4800" baseline="30000" dirty="0"/>
              <a:t>1</a:t>
            </a:r>
            <a:r>
              <a:rPr lang="en-US" sz="4800" dirty="0"/>
              <a:t>, Christopher </a:t>
            </a:r>
            <a:r>
              <a:rPr lang="en-US" sz="4800" dirty="0"/>
              <a:t>Kreulen</a:t>
            </a:r>
            <a:r>
              <a:rPr lang="en-US" sz="4800" dirty="0"/>
              <a:t> MD</a:t>
            </a:r>
            <a:r>
              <a:rPr lang="en-US" sz="4800" baseline="30000" dirty="0"/>
              <a:t>1</a:t>
            </a:r>
            <a:endParaRPr lang="en-US" sz="4800" dirty="0"/>
          </a:p>
          <a:p>
            <a:pPr algn="ctr"/>
            <a:r>
              <a:rPr lang="en-US" sz="4800" baseline="30000" dirty="0"/>
              <a:t>1</a:t>
            </a:r>
            <a:r>
              <a:rPr lang="en-US" sz="4800" dirty="0"/>
              <a:t>University of California, Davis, CA, </a:t>
            </a:r>
            <a:r>
              <a:rPr lang="en-US" sz="4800" baseline="30000" dirty="0"/>
              <a:t>2</a:t>
            </a:r>
            <a:r>
              <a:rPr lang="en-US" sz="4800" dirty="0"/>
              <a:t>University of California, Irvine, CA, </a:t>
            </a:r>
            <a:r>
              <a:rPr lang="en-US" sz="4800" baseline="30000" dirty="0"/>
              <a:t>3</a:t>
            </a:r>
            <a:r>
              <a:rPr lang="en-US" sz="4800" dirty="0"/>
              <a:t>Royal College of Surgeons in Ireland, Dublin, Ireland</a:t>
            </a:r>
          </a:p>
          <a:p>
            <a:pPr algn="ctr"/>
            <a:endParaRPr lang="en-US" sz="8800" dirty="0"/>
          </a:p>
        </p:txBody>
      </p:sp>
      <p:sp>
        <p:nvSpPr>
          <p:cNvPr id="8" name="TextBox 7"/>
          <p:cNvSpPr txBox="1"/>
          <p:nvPr/>
        </p:nvSpPr>
        <p:spPr>
          <a:xfrm>
            <a:off x="2059977" y="5674726"/>
            <a:ext cx="10720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Objective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905" y="9635225"/>
            <a:ext cx="14017752" cy="594866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Traditional marrow stimulation techniques result in fibrocartilage tissue repair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Newer cartilage repair techniques require multiple procedures resulting in high cost and morbidity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Arthrex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®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BioCartilage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® is developed from dehydrated allograft cartilage, processed to 100-300 micron particles, and containing acellular extracellular matrix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Biocartilage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is designed to serve as a scaffold to enhance cartilage repair through marrow stimulation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2CC"/>
                </a:solidFill>
              </a:rPr>
              <a:t>We designed an </a:t>
            </a:r>
            <a:r>
              <a:rPr lang="en-US" sz="3600" i="1" dirty="0">
                <a:solidFill>
                  <a:srgbClr val="FFF2CC"/>
                </a:solidFill>
              </a:rPr>
              <a:t>in-vitro </a:t>
            </a:r>
            <a:r>
              <a:rPr lang="en-US" sz="3600" dirty="0">
                <a:solidFill>
                  <a:srgbClr val="FFF2CC"/>
                </a:solidFill>
              </a:rPr>
              <a:t>model to mimic the clinical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situation, and test the hypothesis that the combination of human bone marrow derived mesenchymal stem cells (MSCs) and MCM would produce hyaline-like cartilage.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4713" y="8573748"/>
            <a:ext cx="10720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Background</a:t>
            </a:r>
          </a:p>
        </p:txBody>
      </p:sp>
      <p:pic>
        <p:nvPicPr>
          <p:cNvPr id="1028" name="Picture 4" descr="Live Dead Figure 3 with Lege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00"/>
          <a:stretch/>
        </p:blipFill>
        <p:spPr bwMode="auto">
          <a:xfrm>
            <a:off x="14970178" y="24498494"/>
            <a:ext cx="14017752" cy="790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472451" y="18983918"/>
            <a:ext cx="14017752" cy="458740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Micronized cartilage matrix (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BioCartilage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®) supports cartilage differentiation of MSC’s </a:t>
            </a:r>
            <a:r>
              <a:rPr lang="en-US" sz="3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vitro 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when first rehydrated before adding cells.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Preliminary results suggest cartilage matrix deposition occurred surrounding the cells after 3 weeks of 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chondrogenic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culture.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Further studies comparing MSC+MCM against other forms of cartilage repair biologic augments is indicated.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54103" y="15581545"/>
            <a:ext cx="10720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Methods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20840" y="17771371"/>
            <a:ext cx="10720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970178" y="18325369"/>
            <a:ext cx="14017752" cy="557696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After 3 weeks of culture in 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chondrogenic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media, we observed that the stem cells and MCM produced cohesive structures that were easily handled, suggesting 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chondrogenic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differentiation (Figure 2A).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Cell viability is maintained by rehydrating MC prior to mixture with the MSCs.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There was no statistically significant difference between rehydration with serum or saline (Figure </a:t>
            </a:r>
            <a:r>
              <a:rPr lang="en-US" sz="3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2A</a:t>
            </a: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constructs that contained both stem cells and MCM, the 3-week cell viability was over 98%.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54474" y="17053868"/>
            <a:ext cx="10720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Results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905" y="16687192"/>
            <a:ext cx="14017752" cy="1571397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normAutofit lnSpcReduction="10000"/>
          </a:bodyPr>
          <a:lstStyle/>
          <a:p>
            <a:r>
              <a:rPr lang="en-US" sz="3000" dirty="0">
                <a:solidFill>
                  <a:srgbClr val="FFF2CC"/>
                </a:solidFill>
              </a:rPr>
              <a:t>Cells: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Human bone marrow-derived stem cells were obtained and expanded in monolayer culture using standard protocols, to a maximum passage of 4. </a:t>
            </a:r>
          </a:p>
          <a:p>
            <a:endParaRPr lang="en-US" sz="3000" dirty="0">
              <a:solidFill>
                <a:srgbClr val="FFF2CC"/>
              </a:solidFill>
            </a:endParaRPr>
          </a:p>
          <a:p>
            <a:r>
              <a:rPr lang="en-US" sz="3000" dirty="0">
                <a:solidFill>
                  <a:srgbClr val="FFF2CC"/>
                </a:solidFill>
              </a:rPr>
              <a:t>Chondrogenic</a:t>
            </a:r>
            <a:r>
              <a:rPr lang="en-US" sz="3000" dirty="0">
                <a:solidFill>
                  <a:srgbClr val="FFF2CC"/>
                </a:solidFill>
              </a:rPr>
              <a:t> Culture: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Utilized a custom-manufactured </a:t>
            </a:r>
            <a:r>
              <a:rPr lang="en-US" sz="3000" dirty="0">
                <a:solidFill>
                  <a:srgbClr val="FFF2CC"/>
                </a:solidFill>
              </a:rPr>
              <a:t>polysulfone</a:t>
            </a:r>
            <a:r>
              <a:rPr lang="en-US" sz="3000" dirty="0">
                <a:solidFill>
                  <a:srgbClr val="FFF2CC"/>
                </a:solidFill>
              </a:rPr>
              <a:t> device with four 6mm diameter x 3mm deep indentations in agarose within in each well of standard 6-well culture plates (Figure 1B, C).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In each well, we placed </a:t>
            </a:r>
            <a:r>
              <a:rPr lang="en-US" sz="3000" dirty="0">
                <a:solidFill>
                  <a:srgbClr val="FFF2CC"/>
                </a:solidFill>
              </a:rPr>
              <a:t>cells+micronized</a:t>
            </a:r>
            <a:r>
              <a:rPr lang="en-US" sz="3000" dirty="0">
                <a:solidFill>
                  <a:srgbClr val="FFF2CC"/>
                </a:solidFill>
              </a:rPr>
              <a:t> matrix to a depth of 2mm, which was “sealed” with 1mm depth of TISSEEL fibrin glue as is done clinically.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Control groups had either no cells, or no MCM.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6 ml of </a:t>
            </a:r>
            <a:r>
              <a:rPr lang="en-US" sz="3000" dirty="0">
                <a:solidFill>
                  <a:srgbClr val="FFF2CC"/>
                </a:solidFill>
              </a:rPr>
              <a:t>chondrogenic</a:t>
            </a:r>
            <a:r>
              <a:rPr lang="en-US" sz="3000" dirty="0">
                <a:solidFill>
                  <a:srgbClr val="FFF2CC"/>
                </a:solidFill>
              </a:rPr>
              <a:t> media (</a:t>
            </a:r>
            <a:r>
              <a:rPr lang="el-GR" sz="3000" dirty="0">
                <a:solidFill>
                  <a:srgbClr val="FFF2CC"/>
                </a:solidFill>
              </a:rPr>
              <a:t>α</a:t>
            </a:r>
            <a:r>
              <a:rPr lang="en-US" sz="3000" dirty="0">
                <a:solidFill>
                  <a:srgbClr val="FFF2CC"/>
                </a:solidFill>
              </a:rPr>
              <a:t>MEM with dexamethasone (0.1 µM), TGF</a:t>
            </a:r>
            <a:r>
              <a:rPr lang="el-GR" sz="3000" dirty="0">
                <a:solidFill>
                  <a:srgbClr val="FFF2CC"/>
                </a:solidFill>
              </a:rPr>
              <a:t>β</a:t>
            </a:r>
            <a:r>
              <a:rPr lang="en-US" sz="3000" dirty="0">
                <a:solidFill>
                  <a:srgbClr val="FFF2CC"/>
                </a:solidFill>
              </a:rPr>
              <a:t> (10 ng/ml), L-proline, BMP2 (50 ng/ml) and ascorbate-2-phosphate (50 ng/ml)) was added to a height of 6 mm on top of each well, and replenished every other day. </a:t>
            </a:r>
          </a:p>
          <a:p>
            <a:endParaRPr lang="en-US" sz="3000" dirty="0">
              <a:solidFill>
                <a:srgbClr val="FFF2CC"/>
              </a:solidFill>
            </a:endParaRPr>
          </a:p>
          <a:p>
            <a:r>
              <a:rPr lang="en-US" sz="3000" dirty="0">
                <a:solidFill>
                  <a:srgbClr val="FFF2CC"/>
                </a:solidFill>
              </a:rPr>
              <a:t>Analysis: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After 3 weeks, cartilage constructs were extracted and divided into 3 sections, each directed to a separate analysis (Figure 1D).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A 300um slice of each defect was set aside for viability, while the two larger sections were dedicated to Histology and Gene Expression analysis respectively. </a:t>
            </a:r>
          </a:p>
          <a:p>
            <a:endParaRPr lang="en-US" sz="3000" dirty="0">
              <a:solidFill>
                <a:srgbClr val="FFF2CC"/>
              </a:solidFill>
            </a:endParaRPr>
          </a:p>
          <a:p>
            <a:r>
              <a:rPr lang="en-US" sz="3000" dirty="0">
                <a:solidFill>
                  <a:srgbClr val="FFF2CC"/>
                </a:solidFill>
              </a:rPr>
              <a:t>Viability: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Stem cells were mixed with </a:t>
            </a:r>
            <a:r>
              <a:rPr lang="en-US" sz="3000" dirty="0">
                <a:solidFill>
                  <a:srgbClr val="FFF2CC"/>
                </a:solidFill>
              </a:rPr>
              <a:t>BioCartilage</a:t>
            </a:r>
            <a:r>
              <a:rPr lang="en-US" sz="3000" dirty="0">
                <a:solidFill>
                  <a:srgbClr val="FFF2CC"/>
                </a:solidFill>
              </a:rPr>
              <a:t> at ratio of 0.8ml to 1cc of </a:t>
            </a:r>
            <a:r>
              <a:rPr lang="en-US" sz="3000" dirty="0">
                <a:solidFill>
                  <a:srgbClr val="FFF2CC"/>
                </a:solidFill>
              </a:rPr>
              <a:t>BioCartilage</a:t>
            </a:r>
            <a:r>
              <a:rPr lang="en-US" sz="3000" dirty="0">
                <a:solidFill>
                  <a:srgbClr val="FFF2CC"/>
                </a:solidFill>
              </a:rPr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Viability was measured using Live/Dead cell viability assays (</a:t>
            </a:r>
            <a:r>
              <a:rPr lang="en-US" sz="3000" dirty="0">
                <a:solidFill>
                  <a:srgbClr val="FFF2CC"/>
                </a:solidFill>
              </a:rPr>
              <a:t>Thermofisher</a:t>
            </a:r>
            <a:r>
              <a:rPr lang="en-US" sz="3000" dirty="0">
                <a:solidFill>
                  <a:srgbClr val="FFF2CC"/>
                </a:solidFill>
              </a:rPr>
              <a:t>), and imaged on a Nikon TE2000 inverted fluorescent microscope. </a:t>
            </a:r>
          </a:p>
          <a:p>
            <a:r>
              <a:rPr lang="en-US" sz="3000" dirty="0">
                <a:solidFill>
                  <a:srgbClr val="FFF2CC"/>
                </a:solidFill>
              </a:rPr>
              <a:t>Gene Expression Analysis: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Total RNA was isolated from each defect according to the QIAGEN </a:t>
            </a:r>
            <a:r>
              <a:rPr lang="en-US" sz="3000" dirty="0">
                <a:solidFill>
                  <a:srgbClr val="FFF2CC"/>
                </a:solidFill>
              </a:rPr>
              <a:t>miRNeasy</a:t>
            </a:r>
            <a:r>
              <a:rPr lang="en-US" sz="3000" dirty="0">
                <a:solidFill>
                  <a:srgbClr val="FFF2CC"/>
                </a:solidFill>
              </a:rPr>
              <a:t> kits protocol  RT-PCR was subsequently used to evaluate mRNA expression levels of the following chondrocyte-specific genes: Collagen Type II, </a:t>
            </a:r>
            <a:r>
              <a:rPr lang="en-US" sz="3000" dirty="0">
                <a:solidFill>
                  <a:srgbClr val="FFF2CC"/>
                </a:solidFill>
              </a:rPr>
              <a:t>Aggrecan</a:t>
            </a:r>
            <a:r>
              <a:rPr lang="en-US" sz="3000" dirty="0">
                <a:solidFill>
                  <a:srgbClr val="FFF2CC"/>
                </a:solidFill>
              </a:rPr>
              <a:t>, Link </a:t>
            </a:r>
            <a:r>
              <a:rPr lang="en-US" sz="3000" dirty="0" smtClean="0">
                <a:solidFill>
                  <a:srgbClr val="FFF2CC"/>
                </a:solidFill>
              </a:rPr>
              <a:t>Protein, </a:t>
            </a:r>
            <a:r>
              <a:rPr lang="en-US" sz="3000" dirty="0">
                <a:solidFill>
                  <a:srgbClr val="FFF2CC"/>
                </a:solidFill>
              </a:rPr>
              <a:t>Collagen Type I and </a:t>
            </a:r>
            <a:r>
              <a:rPr lang="en-US" sz="3000" dirty="0">
                <a:solidFill>
                  <a:srgbClr val="FFF2CC"/>
                </a:solidFill>
              </a:rPr>
              <a:t>Versican</a:t>
            </a:r>
            <a:r>
              <a:rPr lang="en-US" sz="3000" dirty="0">
                <a:solidFill>
                  <a:srgbClr val="FFF2CC"/>
                </a:solidFill>
              </a:rPr>
              <a:t>. </a:t>
            </a:r>
          </a:p>
          <a:p>
            <a:r>
              <a:rPr lang="en-US" sz="3000" dirty="0">
                <a:solidFill>
                  <a:srgbClr val="FFF2CC"/>
                </a:solidFill>
              </a:rPr>
              <a:t>Histology: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Tissue samples were immersed in 4mL 4% Paraformaldehyde for 24-40 hours at room temperature, then paraffin embedded, sectioned, and stained with H&amp;E or Safranin-O/</a:t>
            </a:r>
            <a:r>
              <a:rPr lang="en-US" sz="3000" dirty="0">
                <a:solidFill>
                  <a:srgbClr val="FFF2CC"/>
                </a:solidFill>
              </a:rPr>
              <a:t>Fastgreen</a:t>
            </a:r>
            <a:r>
              <a:rPr lang="en-US" sz="3000" dirty="0">
                <a:solidFill>
                  <a:srgbClr val="FFF2CC"/>
                </a:solidFill>
              </a:rPr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2CC"/>
                </a:solidFill>
              </a:rPr>
              <a:t>Experiments were performed with 4 technical replicates, and repeated at least 3 times. Statistical comparisons were made to control groups using ANOVA with </a:t>
            </a:r>
            <a:r>
              <a:rPr lang="en-US" sz="3000" dirty="0">
                <a:solidFill>
                  <a:srgbClr val="FFF2CC"/>
                </a:solidFill>
              </a:rPr>
              <a:t>Dunnett’s</a:t>
            </a:r>
            <a:r>
              <a:rPr lang="en-US" sz="3000" dirty="0">
                <a:solidFill>
                  <a:srgbClr val="FFF2CC"/>
                </a:solidFill>
              </a:rPr>
              <a:t> test, in JMP Pro 12.1 software.</a:t>
            </a:r>
          </a:p>
          <a:p>
            <a:endParaRPr lang="en-US" sz="3000" dirty="0">
              <a:solidFill>
                <a:srgbClr val="FFF2CC"/>
              </a:solidFill>
            </a:endParaRPr>
          </a:p>
        </p:txBody>
      </p:sp>
      <p:pic>
        <p:nvPicPr>
          <p:cNvPr id="24" name="Picture 3" descr="Cartilage Study Figure 1and Lege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7"/>
          <a:stretch/>
        </p:blipFill>
        <p:spPr bwMode="auto">
          <a:xfrm>
            <a:off x="14970178" y="6659882"/>
            <a:ext cx="14017752" cy="1039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9472451" y="25996418"/>
            <a:ext cx="14017752" cy="640474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FFF2CC"/>
                </a:solidFill>
              </a:rPr>
              <a:t>Grogan SP, </a:t>
            </a:r>
            <a:r>
              <a:rPr lang="en-US" sz="4200" dirty="0" smtClean="0">
                <a:solidFill>
                  <a:srgbClr val="FFF2CC"/>
                </a:solidFill>
              </a:rPr>
              <a:t>Barbero</a:t>
            </a:r>
            <a:r>
              <a:rPr lang="en-US" sz="4200" dirty="0" smtClean="0">
                <a:solidFill>
                  <a:srgbClr val="FFF2CC"/>
                </a:solidFill>
              </a:rPr>
              <a:t> A, Winkelmann V, </a:t>
            </a:r>
            <a:r>
              <a:rPr lang="en-US" sz="4200" dirty="0" smtClean="0">
                <a:solidFill>
                  <a:srgbClr val="FFF2CC"/>
                </a:solidFill>
              </a:rPr>
              <a:t>Rieser</a:t>
            </a:r>
            <a:r>
              <a:rPr lang="en-US" sz="4200" dirty="0" smtClean="0">
                <a:solidFill>
                  <a:srgbClr val="FFF2CC"/>
                </a:solidFill>
              </a:rPr>
              <a:t> F, Fitzsimmons JS, O’Driscoll S, et al. Visual histological grading system for the evaluation of in vitro-generated </a:t>
            </a:r>
            <a:r>
              <a:rPr lang="en-US" sz="4200" dirty="0" smtClean="0">
                <a:solidFill>
                  <a:srgbClr val="FFF2CC"/>
                </a:solidFill>
              </a:rPr>
              <a:t>neocartilage</a:t>
            </a:r>
            <a:r>
              <a:rPr lang="en-US" sz="4200" dirty="0" smtClean="0">
                <a:solidFill>
                  <a:srgbClr val="FFF2CC"/>
                </a:solidFill>
              </a:rPr>
              <a:t>. Tissue Eng. 2006 Aug; 12(8):2141-9.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FFF2CC"/>
                </a:solidFill>
              </a:rPr>
              <a:t>Lynn AK, Brooks RA, </a:t>
            </a:r>
            <a:r>
              <a:rPr lang="en-US" sz="4200" dirty="0" smtClean="0">
                <a:solidFill>
                  <a:srgbClr val="FFF2CC"/>
                </a:solidFill>
              </a:rPr>
              <a:t>Bonfield</a:t>
            </a:r>
            <a:r>
              <a:rPr lang="en-US" sz="4200" dirty="0" smtClean="0">
                <a:solidFill>
                  <a:srgbClr val="FFF2CC"/>
                </a:solidFill>
              </a:rPr>
              <a:t> W, Rushton N. Repair of defects in articular joints. Prospects for material-based solutions in tissue engineering. J Bone Joint </a:t>
            </a:r>
            <a:r>
              <a:rPr lang="en-US" sz="4200" dirty="0" smtClean="0">
                <a:solidFill>
                  <a:srgbClr val="FFF2CC"/>
                </a:solidFill>
              </a:rPr>
              <a:t>Surg</a:t>
            </a:r>
            <a:r>
              <a:rPr lang="en-US" sz="4200" dirty="0" smtClean="0">
                <a:solidFill>
                  <a:srgbClr val="FFF2CC"/>
                </a:solidFill>
              </a:rPr>
              <a:t> Br. 2004 Nov;86 (8):1093-9.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FFF2CC"/>
                </a:solidFill>
              </a:rPr>
              <a:t>Giza E, Sullivan M, </a:t>
            </a:r>
            <a:r>
              <a:rPr lang="en-US" sz="4200" dirty="0" smtClean="0">
                <a:solidFill>
                  <a:srgbClr val="FFF2CC"/>
                </a:solidFill>
              </a:rPr>
              <a:t>Ocel</a:t>
            </a:r>
            <a:r>
              <a:rPr lang="en-US" sz="4200" dirty="0" smtClean="0">
                <a:solidFill>
                  <a:srgbClr val="FFF2CC"/>
                </a:solidFill>
              </a:rPr>
              <a:t> D, </a:t>
            </a:r>
            <a:r>
              <a:rPr lang="en-US" sz="4200" dirty="0" smtClean="0">
                <a:solidFill>
                  <a:srgbClr val="FFF2CC"/>
                </a:solidFill>
              </a:rPr>
              <a:t>Lundeen</a:t>
            </a:r>
            <a:r>
              <a:rPr lang="en-US" sz="4200" dirty="0" smtClean="0">
                <a:solidFill>
                  <a:srgbClr val="FFF2CC"/>
                </a:solidFill>
              </a:rPr>
              <a:t> G, Mitchell ME, </a:t>
            </a:r>
            <a:r>
              <a:rPr lang="en-US" sz="4200" dirty="0" smtClean="0">
                <a:solidFill>
                  <a:srgbClr val="FFF2CC"/>
                </a:solidFill>
              </a:rPr>
              <a:t>Veris</a:t>
            </a:r>
            <a:r>
              <a:rPr lang="en-US" sz="4200" dirty="0" smtClean="0">
                <a:solidFill>
                  <a:srgbClr val="FFF2CC"/>
                </a:solidFill>
              </a:rPr>
              <a:t> L, et al. Matrix-induced autologous chondrocyte implantation of talus articular defects. Foot &amp; ankle international/ American </a:t>
            </a:r>
            <a:r>
              <a:rPr lang="en-US" sz="4200" dirty="0" smtClean="0">
                <a:solidFill>
                  <a:srgbClr val="FFF2CC"/>
                </a:solidFill>
              </a:rPr>
              <a:t>Orthopaedic</a:t>
            </a:r>
            <a:r>
              <a:rPr lang="en-US" sz="4200" dirty="0" smtClean="0">
                <a:solidFill>
                  <a:srgbClr val="FFF2CC"/>
                </a:solidFill>
              </a:rPr>
              <a:t> Foot and Ankle Society [and] Swiss Foot and Ankle Society. 2010 Sep; 31(9):747-53. </a:t>
            </a:r>
            <a:r>
              <a:rPr lang="en-US" sz="4200" dirty="0" smtClean="0">
                <a:solidFill>
                  <a:srgbClr val="FFF2CC"/>
                </a:solidFill>
              </a:rPr>
              <a:t>Epub</a:t>
            </a:r>
            <a:r>
              <a:rPr lang="en-US" sz="4200" dirty="0" smtClean="0">
                <a:solidFill>
                  <a:srgbClr val="FFF2CC"/>
                </a:solidFill>
              </a:rPr>
              <a:t> 2010/10/01.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FFF2CC"/>
                </a:solidFill>
              </a:rPr>
              <a:t>Nam EK, </a:t>
            </a:r>
            <a:r>
              <a:rPr lang="en-US" sz="4200" dirty="0" smtClean="0">
                <a:solidFill>
                  <a:srgbClr val="FFF2CC"/>
                </a:solidFill>
              </a:rPr>
              <a:t>Ferkel</a:t>
            </a:r>
            <a:r>
              <a:rPr lang="en-US" sz="4200" dirty="0" smtClean="0">
                <a:solidFill>
                  <a:srgbClr val="FFF2CC"/>
                </a:solidFill>
              </a:rPr>
              <a:t> RD, Applegate GR. Autologous chondrocyte implantation of the ankle: a 2-to-5 </a:t>
            </a:r>
            <a:r>
              <a:rPr lang="mr-IN" sz="4200" dirty="0" smtClean="0">
                <a:solidFill>
                  <a:srgbClr val="FFF2CC"/>
                </a:solidFill>
              </a:rPr>
              <a:t>–</a:t>
            </a:r>
            <a:r>
              <a:rPr lang="en-US" sz="4200" dirty="0" smtClean="0">
                <a:solidFill>
                  <a:srgbClr val="FFF2CC"/>
                </a:solidFill>
              </a:rPr>
              <a:t>year follow-up. The American Journal of Sports Medicine. 2009 Feb; 37(2): 274-84.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FFF2CC"/>
                </a:solidFill>
              </a:rPr>
              <a:t>Abrams GD, Mall NA, Fortier LA, Roller BL, Cole BJ. </a:t>
            </a:r>
            <a:r>
              <a:rPr lang="en-US" sz="4200" dirty="0" smtClean="0">
                <a:solidFill>
                  <a:srgbClr val="FFF2CC"/>
                </a:solidFill>
              </a:rPr>
              <a:t>BioCartilage</a:t>
            </a:r>
            <a:r>
              <a:rPr lang="en-US" sz="4200" dirty="0" smtClean="0">
                <a:solidFill>
                  <a:srgbClr val="FFF2CC"/>
                </a:solidFill>
              </a:rPr>
              <a:t>: Background and Operative Technique. Operative Techniques in Sports Medicine. 2013 6//;21(2):116-24.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FFF2CC"/>
                </a:solidFill>
              </a:rPr>
              <a:t>Clanton TO, Johnson NS, Matheny LM. Use of Cartilage Extracellular Matrix and Bone Marrow Aspirate Concentrate in Treatment of Osteochondral Lesions of the Talus. Techniques in Foot &amp; Ankle Surgery. 2014;13(4):212-20.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FFF2CC"/>
                </a:solidFill>
              </a:rPr>
              <a:t>Muschler</a:t>
            </a:r>
            <a:r>
              <a:rPr lang="en-US" sz="4200" dirty="0" smtClean="0">
                <a:solidFill>
                  <a:srgbClr val="FFF2CC"/>
                </a:solidFill>
              </a:rPr>
              <a:t> GF, Boehm C, Easley K. Aspiration to obtain osteoblast progenitor cells from human bone marrow: the influence of aspiration volume. J Bone Joint </a:t>
            </a:r>
            <a:r>
              <a:rPr lang="en-US" sz="4200" dirty="0" smtClean="0">
                <a:solidFill>
                  <a:srgbClr val="FFF2CC"/>
                </a:solidFill>
              </a:rPr>
              <a:t>Surg</a:t>
            </a:r>
            <a:r>
              <a:rPr lang="en-US" sz="4200" dirty="0" smtClean="0">
                <a:solidFill>
                  <a:srgbClr val="FFF2CC"/>
                </a:solidFill>
              </a:rPr>
              <a:t> Am. 1997 Nov; 79(11):1699-709.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FFF2CC"/>
                </a:solidFill>
              </a:rPr>
              <a:t>Vangsness</a:t>
            </a:r>
            <a:r>
              <a:rPr lang="en-US" sz="4200" dirty="0" smtClean="0">
                <a:solidFill>
                  <a:srgbClr val="FFF2CC"/>
                </a:solidFill>
              </a:rPr>
              <a:t> CT, Jr., Sternberg H, Harris L. Umbilical Cord Tissue Offers the Greatest Number of Harvestable Mesenchymal Stem Cells for Research and Clinical Application: A Literature Review of Different Harvest Sites. Arthroscopy Association of North America and the International Arthroscopy Association. 2015 Sep;31(9)::1836-43.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FFF2CC"/>
                </a:solidFill>
              </a:rPr>
              <a:t>Garcia D, Longo UG, Vaquero J, </a:t>
            </a:r>
            <a:r>
              <a:rPr lang="en-US" sz="4200" dirty="0" smtClean="0">
                <a:solidFill>
                  <a:srgbClr val="FFF2CC"/>
                </a:solidFill>
              </a:rPr>
              <a:t>Forriol</a:t>
            </a:r>
            <a:r>
              <a:rPr lang="en-US" sz="4200" dirty="0" smtClean="0">
                <a:solidFill>
                  <a:srgbClr val="FFF2CC"/>
                </a:solidFill>
              </a:rPr>
              <a:t> F, </a:t>
            </a:r>
            <a:r>
              <a:rPr lang="en-US" sz="4200" dirty="0" smtClean="0">
                <a:solidFill>
                  <a:srgbClr val="FFF2CC"/>
                </a:solidFill>
              </a:rPr>
              <a:t>Loppini</a:t>
            </a:r>
            <a:r>
              <a:rPr lang="en-US" sz="4200" dirty="0" smtClean="0">
                <a:solidFill>
                  <a:srgbClr val="FFF2CC"/>
                </a:solidFill>
              </a:rPr>
              <a:t> M, Khan WS, et al. Amniotic membrane transplant for articular cartilage repair: an experimental study in sheep. </a:t>
            </a:r>
            <a:r>
              <a:rPr lang="en-US" sz="4200" dirty="0" smtClean="0">
                <a:solidFill>
                  <a:srgbClr val="FFF2CC"/>
                </a:solidFill>
              </a:rPr>
              <a:t>Curr</a:t>
            </a:r>
            <a:r>
              <a:rPr lang="en-US" sz="4200" dirty="0" smtClean="0">
                <a:solidFill>
                  <a:srgbClr val="FFF2CC"/>
                </a:solidFill>
              </a:rPr>
              <a:t> Stem Cell Res </a:t>
            </a:r>
            <a:r>
              <a:rPr lang="en-US" sz="4200" dirty="0" smtClean="0">
                <a:solidFill>
                  <a:srgbClr val="FFF2CC"/>
                </a:solidFill>
              </a:rPr>
              <a:t>Ther</a:t>
            </a:r>
            <a:r>
              <a:rPr lang="en-US" sz="4200" dirty="0" smtClean="0">
                <a:solidFill>
                  <a:srgbClr val="FFF2CC"/>
                </a:solidFill>
              </a:rPr>
              <a:t>. 2014;10(1):77-83.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F2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20840" y="24229873"/>
            <a:ext cx="10720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References</a:t>
            </a:r>
          </a:p>
        </p:txBody>
      </p:sp>
      <p:pic>
        <p:nvPicPr>
          <p:cNvPr id="28" name="Picture 2" descr="Cartilage Study Figure 2 with Lege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0"/>
          <a:stretch/>
        </p:blipFill>
        <p:spPr bwMode="auto">
          <a:xfrm>
            <a:off x="29472451" y="6659882"/>
            <a:ext cx="14017752" cy="1111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06" y="2671598"/>
            <a:ext cx="7008876" cy="18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5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1079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Mangal</vt:lpstr>
      <vt:lpstr>Wingdings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Alvin Shieh</dc:creator>
  <cp:lastModifiedBy>Sohni Gambhir Singh</cp:lastModifiedBy>
  <cp:revision>68</cp:revision>
  <dcterms:created xsi:type="dcterms:W3CDTF">2016-12-31T20:12:23Z</dcterms:created>
  <dcterms:modified xsi:type="dcterms:W3CDTF">2017-02-14T19:44:53Z</dcterms:modified>
</cp:coreProperties>
</file>